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256" r:id="rId2"/>
    <p:sldId id="313" r:id="rId3"/>
    <p:sldId id="305" r:id="rId4"/>
    <p:sldId id="310" r:id="rId5"/>
    <p:sldId id="306" r:id="rId6"/>
    <p:sldId id="307" r:id="rId7"/>
    <p:sldId id="308" r:id="rId8"/>
    <p:sldId id="311" r:id="rId9"/>
    <p:sldId id="312" r:id="rId10"/>
    <p:sldId id="316" r:id="rId11"/>
    <p:sldId id="297" r:id="rId12"/>
    <p:sldId id="299" r:id="rId13"/>
    <p:sldId id="300" r:id="rId14"/>
    <p:sldId id="301" r:id="rId15"/>
    <p:sldId id="302" r:id="rId16"/>
    <p:sldId id="303" r:id="rId17"/>
    <p:sldId id="318" r:id="rId18"/>
    <p:sldId id="304" r:id="rId19"/>
    <p:sldId id="280" r:id="rId20"/>
    <p:sldId id="314" r:id="rId21"/>
    <p:sldId id="315" r:id="rId2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40" autoAdjust="0"/>
    <p:restoredTop sz="81657" autoAdjust="0"/>
  </p:normalViewPr>
  <p:slideViewPr>
    <p:cSldViewPr>
      <p:cViewPr varScale="1">
        <p:scale>
          <a:sx n="91" d="100"/>
          <a:sy n="91" d="100"/>
        </p:scale>
        <p:origin x="-2022" y="-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2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D6C33A-FA91-4B00-A71D-626A5FBAB7D5}" type="doc">
      <dgm:prSet loTypeId="urn:microsoft.com/office/officeart/2005/8/layout/arrow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CH"/>
        </a:p>
      </dgm:t>
    </dgm:pt>
    <dgm:pt modelId="{6F306C39-7526-40A2-A212-9401B44920D9}">
      <dgm:prSet phldrT="[Text]"/>
      <dgm:spPr/>
      <dgm:t>
        <a:bodyPr/>
        <a:lstStyle/>
        <a:p>
          <a:r>
            <a:rPr lang="de-CH" dirty="0" smtClean="0"/>
            <a:t>Klein / Schlecht</a:t>
          </a:r>
          <a:endParaRPr lang="de-CH" dirty="0"/>
        </a:p>
      </dgm:t>
    </dgm:pt>
    <dgm:pt modelId="{CA083612-7F91-4264-B9D0-B4105AABF0B6}" type="parTrans" cxnId="{D41E02A0-524A-4D92-AF8E-E4BE0A86CB94}">
      <dgm:prSet/>
      <dgm:spPr/>
      <dgm:t>
        <a:bodyPr/>
        <a:lstStyle/>
        <a:p>
          <a:endParaRPr lang="de-CH"/>
        </a:p>
      </dgm:t>
    </dgm:pt>
    <dgm:pt modelId="{0C45503B-622D-4E4F-ABA4-EC411A37ADEC}" type="sibTrans" cxnId="{D41E02A0-524A-4D92-AF8E-E4BE0A86CB94}">
      <dgm:prSet/>
      <dgm:spPr/>
      <dgm:t>
        <a:bodyPr/>
        <a:lstStyle/>
        <a:p>
          <a:endParaRPr lang="de-CH"/>
        </a:p>
      </dgm:t>
    </dgm:pt>
    <dgm:pt modelId="{9524E5B3-0767-40CF-B1BD-74FC85A9EB8E}">
      <dgm:prSet phldrT="[Text]"/>
      <dgm:spPr/>
      <dgm:t>
        <a:bodyPr/>
        <a:lstStyle/>
        <a:p>
          <a:r>
            <a:rPr lang="de-CH" dirty="0" smtClean="0"/>
            <a:t>Gross / Gut</a:t>
          </a:r>
          <a:endParaRPr lang="de-CH" dirty="0"/>
        </a:p>
      </dgm:t>
    </dgm:pt>
    <dgm:pt modelId="{C910463F-663B-4EAD-BB0F-56FB3A25EAF7}" type="parTrans" cxnId="{6748DB5B-DEAB-4D84-A609-AB8A48107931}">
      <dgm:prSet/>
      <dgm:spPr/>
      <dgm:t>
        <a:bodyPr/>
        <a:lstStyle/>
        <a:p>
          <a:endParaRPr lang="de-CH"/>
        </a:p>
      </dgm:t>
    </dgm:pt>
    <dgm:pt modelId="{BF954BEA-835B-4ACB-840C-E177AA68AD84}" type="sibTrans" cxnId="{6748DB5B-DEAB-4D84-A609-AB8A48107931}">
      <dgm:prSet/>
      <dgm:spPr/>
      <dgm:t>
        <a:bodyPr/>
        <a:lstStyle/>
        <a:p>
          <a:endParaRPr lang="de-CH"/>
        </a:p>
      </dgm:t>
    </dgm:pt>
    <dgm:pt modelId="{92707E5E-6919-4DB7-8792-51209731A73A}" type="pres">
      <dgm:prSet presAssocID="{60D6C33A-FA91-4B00-A71D-626A5FBAB7D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de-CH"/>
        </a:p>
      </dgm:t>
    </dgm:pt>
    <dgm:pt modelId="{FE582C66-4A5C-4E96-A288-5EC4CFECE4C9}" type="pres">
      <dgm:prSet presAssocID="{6F306C39-7526-40A2-A212-9401B44920D9}" presName="arrow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  <dgm:pt modelId="{ED4FA075-237A-4345-8A4E-89A3B91EE5A6}" type="pres">
      <dgm:prSet presAssocID="{9524E5B3-0767-40CF-B1BD-74FC85A9EB8E}" presName="arrow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de-CH"/>
        </a:p>
      </dgm:t>
    </dgm:pt>
  </dgm:ptLst>
  <dgm:cxnLst>
    <dgm:cxn modelId="{A825A3FE-A2EA-43FB-9A1A-FA0CCBB814DA}" type="presOf" srcId="{9524E5B3-0767-40CF-B1BD-74FC85A9EB8E}" destId="{ED4FA075-237A-4345-8A4E-89A3B91EE5A6}" srcOrd="0" destOrd="0" presId="urn:microsoft.com/office/officeart/2005/8/layout/arrow1"/>
    <dgm:cxn modelId="{6748DB5B-DEAB-4D84-A609-AB8A48107931}" srcId="{60D6C33A-FA91-4B00-A71D-626A5FBAB7D5}" destId="{9524E5B3-0767-40CF-B1BD-74FC85A9EB8E}" srcOrd="1" destOrd="0" parTransId="{C910463F-663B-4EAD-BB0F-56FB3A25EAF7}" sibTransId="{BF954BEA-835B-4ACB-840C-E177AA68AD84}"/>
    <dgm:cxn modelId="{0ACC0602-7518-4D7C-9F74-0D57C47B7FC2}" type="presOf" srcId="{60D6C33A-FA91-4B00-A71D-626A5FBAB7D5}" destId="{92707E5E-6919-4DB7-8792-51209731A73A}" srcOrd="0" destOrd="0" presId="urn:microsoft.com/office/officeart/2005/8/layout/arrow1"/>
    <dgm:cxn modelId="{52511B10-D075-4BDA-841A-0D78EFB31DF8}" type="presOf" srcId="{6F306C39-7526-40A2-A212-9401B44920D9}" destId="{FE582C66-4A5C-4E96-A288-5EC4CFECE4C9}" srcOrd="0" destOrd="0" presId="urn:microsoft.com/office/officeart/2005/8/layout/arrow1"/>
    <dgm:cxn modelId="{D41E02A0-524A-4D92-AF8E-E4BE0A86CB94}" srcId="{60D6C33A-FA91-4B00-A71D-626A5FBAB7D5}" destId="{6F306C39-7526-40A2-A212-9401B44920D9}" srcOrd="0" destOrd="0" parTransId="{CA083612-7F91-4264-B9D0-B4105AABF0B6}" sibTransId="{0C45503B-622D-4E4F-ABA4-EC411A37ADEC}"/>
    <dgm:cxn modelId="{853CED7B-D4C5-4BD7-BEC4-F557F7E8B028}" type="presParOf" srcId="{92707E5E-6919-4DB7-8792-51209731A73A}" destId="{FE582C66-4A5C-4E96-A288-5EC4CFECE4C9}" srcOrd="0" destOrd="0" presId="urn:microsoft.com/office/officeart/2005/8/layout/arrow1"/>
    <dgm:cxn modelId="{CBF5592D-057B-43F9-B732-D077C0F947E4}" type="presParOf" srcId="{92707E5E-6919-4DB7-8792-51209731A73A}" destId="{ED4FA075-237A-4345-8A4E-89A3B91EE5A6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582C66-4A5C-4E96-A288-5EC4CFECE4C9}">
      <dsp:nvSpPr>
        <dsp:cNvPr id="0" name=""/>
        <dsp:cNvSpPr/>
      </dsp:nvSpPr>
      <dsp:spPr>
        <a:xfrm rot="16200000">
          <a:off x="2088" y="773"/>
          <a:ext cx="1150580" cy="1150580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Klein / Schlecht</a:t>
          </a:r>
          <a:endParaRPr lang="de-CH" sz="1100" kern="1200" dirty="0"/>
        </a:p>
      </dsp:txBody>
      <dsp:txXfrm rot="5400000">
        <a:off x="203440" y="288418"/>
        <a:ext cx="949228" cy="575290"/>
      </dsp:txXfrm>
    </dsp:sp>
    <dsp:sp modelId="{ED4FA075-237A-4345-8A4E-89A3B91EE5A6}">
      <dsp:nvSpPr>
        <dsp:cNvPr id="0" name=""/>
        <dsp:cNvSpPr/>
      </dsp:nvSpPr>
      <dsp:spPr>
        <a:xfrm rot="5400000">
          <a:off x="6624194" y="773"/>
          <a:ext cx="1150580" cy="1150580"/>
        </a:xfrm>
        <a:prstGeom prst="upArrow">
          <a:avLst>
            <a:gd name="adj1" fmla="val 50000"/>
            <a:gd name="adj2" fmla="val 35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55000" cap="flat" cmpd="thickThin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de-CH" sz="1100" kern="1200" dirty="0" smtClean="0"/>
            <a:t>Gross / Gut</a:t>
          </a:r>
          <a:endParaRPr lang="de-CH" sz="1100" kern="1200" dirty="0"/>
        </a:p>
      </dsp:txBody>
      <dsp:txXfrm rot="-5400000">
        <a:off x="6624194" y="288418"/>
        <a:ext cx="949228" cy="575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19.05.2011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19.05.2011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19.05.2011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19.05.2011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19.05.2011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19.05.2011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19.05.2011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19.05.2011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19.05.2011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19.05.2011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19.05.2011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19.05.2011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19.05.2011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file:///E:\hsr\se2p_svn.elmermx.ch\server\trunk\public\uint2\video2.mp4" TargetMode="External"/><Relationship Id="rId2" Type="http://schemas.openxmlformats.org/officeDocument/2006/relationships/hyperlink" Target="file:///E:\hsr\se2p_svn.elmermx.ch\server\trunk\public\uint2\video1.mp4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://mrt.elmermx.ch/uint2/index.html" TargetMode="External"/><Relationship Id="rId4" Type="http://schemas.openxmlformats.org/officeDocument/2006/relationships/hyperlink" Target="file:///E:\hsr\se2p_svn.elmermx.ch\server\trunk\public\uint2\video3.mp4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UInt2 Miniprojekt 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10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3398990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99823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 err="1"/>
              <a:t>Behaviour</a:t>
            </a:r>
            <a:r>
              <a:rPr lang="de-CH" sz="4400" dirty="0"/>
              <a:t> </a:t>
            </a:r>
            <a:r>
              <a:rPr lang="de-CH" sz="4400" dirty="0" smtClean="0"/>
              <a:t>Patterns</a:t>
            </a:r>
            <a:endParaRPr lang="de-CH" dirty="0"/>
          </a:p>
        </p:txBody>
      </p:sp>
      <p:pic>
        <p:nvPicPr>
          <p:cNvPr id="5" name="Grafik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87872"/>
            <a:ext cx="5760720" cy="7560310"/>
          </a:xfrm>
          <a:prstGeom prst="rect">
            <a:avLst/>
          </a:prstGeom>
        </p:spPr>
      </p:pic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2183202"/>
              </p:ext>
            </p:extLst>
          </p:nvPr>
        </p:nvGraphicFramePr>
        <p:xfrm>
          <a:off x="6948264" y="4941168"/>
          <a:ext cx="2016224" cy="1415792"/>
        </p:xfrm>
        <a:graphic>
          <a:graphicData uri="http://schemas.openxmlformats.org/drawingml/2006/table">
            <a:tbl>
              <a:tblPr firstCol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{5C22544A-7EE6-4342-B048-85BDC9FD1C3A}</a:tableStyleId>
              </a:tblPr>
              <a:tblGrid>
                <a:gridCol w="737371"/>
                <a:gridCol w="1278853"/>
              </a:tblGrid>
              <a:tr h="4404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solidFill>
                            <a:schemeClr val="bg1"/>
                          </a:solidFill>
                          <a:effectLst/>
                        </a:rPr>
                        <a:t>A</a:t>
                      </a:r>
                      <a:endParaRPr lang="de-CH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solidFill>
                            <a:schemeClr val="bg1"/>
                          </a:solidFill>
                          <a:effectLst/>
                        </a:rPr>
                        <a:t>Sekretärin</a:t>
                      </a:r>
                      <a:endParaRPr lang="de-CH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</a:tr>
              <a:tr h="4404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solidFill>
                            <a:schemeClr val="bg1"/>
                          </a:solidFill>
                          <a:effectLst/>
                        </a:rPr>
                        <a:t>B</a:t>
                      </a:r>
                      <a:endParaRPr lang="de-CH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solidFill>
                            <a:schemeClr val="bg1"/>
                          </a:solidFill>
                          <a:effectLst/>
                        </a:rPr>
                        <a:t>Sanitär Vollzeit</a:t>
                      </a:r>
                      <a:endParaRPr lang="de-CH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chemeClr val="tx2"/>
                    </a:solidFill>
                  </a:tcPr>
                </a:tc>
              </a:tr>
              <a:tr h="44043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>
                          <a:solidFill>
                            <a:schemeClr val="bg1"/>
                          </a:solidFill>
                          <a:effectLst/>
                        </a:rPr>
                        <a:t>C</a:t>
                      </a:r>
                      <a:endParaRPr lang="de-CH" sz="160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de-CH" sz="1600" dirty="0">
                          <a:solidFill>
                            <a:schemeClr val="bg1"/>
                          </a:solidFill>
                          <a:effectLst/>
                        </a:rPr>
                        <a:t>Sanitär Teilzeit</a:t>
                      </a:r>
                      <a:endParaRPr lang="de-CH" sz="1600" dirty="0">
                        <a:solidFill>
                          <a:schemeClr val="bg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>
                    <a:solidFill>
                      <a:srgbClr val="7030A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9" name="Diagramm 8"/>
          <p:cNvGraphicFramePr/>
          <p:nvPr>
            <p:extLst>
              <p:ext uri="{D42A27DB-BD31-4B8C-83A1-F6EECF244321}">
                <p14:modId xmlns:p14="http://schemas.microsoft.com/office/powerpoint/2010/main" val="3726494090"/>
              </p:ext>
            </p:extLst>
          </p:nvPr>
        </p:nvGraphicFramePr>
        <p:xfrm>
          <a:off x="179512" y="1988840"/>
          <a:ext cx="7776864" cy="11521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58787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4.07407E-6 L 3.05556E-6 -0.3937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69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/>
              <a:t>Primary Persona &amp; </a:t>
            </a:r>
            <a:r>
              <a:rPr lang="de-CH" sz="4400" dirty="0" smtClean="0"/>
              <a:t>Szenario</a:t>
            </a:r>
            <a:endParaRPr lang="de-CH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95" y="2636912"/>
            <a:ext cx="2381250" cy="305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feld 1"/>
          <p:cNvSpPr txBox="1"/>
          <p:nvPr/>
        </p:nvSpPr>
        <p:spPr>
          <a:xfrm>
            <a:off x="938089" y="1764105"/>
            <a:ext cx="23042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200" dirty="0" smtClean="0"/>
              <a:t>Klempner</a:t>
            </a:r>
            <a:endParaRPr lang="de-CH" dirty="0"/>
          </a:p>
        </p:txBody>
      </p:sp>
      <p:sp>
        <p:nvSpPr>
          <p:cNvPr id="7" name="Textfeld 6"/>
          <p:cNvSpPr txBox="1"/>
          <p:nvPr/>
        </p:nvSpPr>
        <p:spPr>
          <a:xfrm>
            <a:off x="4369417" y="4365104"/>
            <a:ext cx="453650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sz="3200" dirty="0" smtClean="0"/>
              <a:t>Szenario kommt später im Test Video</a:t>
            </a:r>
            <a:endParaRPr lang="de-CH" sz="3200" dirty="0"/>
          </a:p>
        </p:txBody>
      </p:sp>
    </p:spTree>
    <p:extLst>
      <p:ext uri="{BB962C8B-B14F-4D97-AF65-F5344CB8AC3E}">
        <p14:creationId xmlns:p14="http://schemas.microsoft.com/office/powerpoint/2010/main" val="14074063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sz="4400" dirty="0" err="1"/>
              <a:t>Initiales</a:t>
            </a:r>
            <a:r>
              <a:rPr lang="de-CH" sz="4400" dirty="0"/>
              <a:t> GUI (Visual Framework</a:t>
            </a:r>
            <a:r>
              <a:rPr lang="de-CH" sz="4400" dirty="0" smtClean="0"/>
              <a:t>)</a:t>
            </a:r>
            <a:endParaRPr lang="de-CH" dirty="0"/>
          </a:p>
        </p:txBody>
      </p:sp>
      <p:pic>
        <p:nvPicPr>
          <p:cNvPr id="5" name="Grafik 4"/>
          <p:cNvPicPr/>
          <p:nvPr/>
        </p:nvPicPr>
        <p:blipFill>
          <a:blip r:embed="rId2"/>
          <a:stretch>
            <a:fillRect/>
          </a:stretch>
        </p:blipFill>
        <p:spPr>
          <a:xfrm>
            <a:off x="3131840" y="1196752"/>
            <a:ext cx="2952328" cy="5153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860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 smtClean="0"/>
              <a:t>Video von </a:t>
            </a:r>
            <a:r>
              <a:rPr lang="de-CH" sz="4400" dirty="0"/>
              <a:t>den </a:t>
            </a:r>
            <a:r>
              <a:rPr lang="de-CH" sz="4400" dirty="0" smtClean="0"/>
              <a:t>Tests</a:t>
            </a:r>
            <a:endParaRPr lang="de-CH" dirty="0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Szenario Stundeneintrag </a:t>
            </a:r>
            <a:r>
              <a:rPr lang="de-CH" dirty="0" smtClean="0"/>
              <a:t>erfassen</a:t>
            </a:r>
          </a:p>
          <a:p>
            <a:pPr lvl="1"/>
            <a:r>
              <a:rPr lang="de-CH" dirty="0">
                <a:hlinkClick r:id="rId2" action="ppaction://hlinkfile"/>
              </a:rPr>
              <a:t>file://E:\</a:t>
            </a:r>
            <a:r>
              <a:rPr lang="de-CH" dirty="0" smtClean="0">
                <a:hlinkClick r:id="rId2" action="ppaction://hlinkfile"/>
              </a:rPr>
              <a:t>hsr\se2p_svn.elmermx.ch\server\trunk\public\uint2\video1.mp4</a:t>
            </a:r>
            <a:endParaRPr lang="de-CH" dirty="0" smtClean="0"/>
          </a:p>
          <a:p>
            <a:pPr lvl="1"/>
            <a:r>
              <a:rPr lang="de-CH" dirty="0">
                <a:hlinkClick r:id="rId3" action="ppaction://hlinkfile"/>
              </a:rPr>
              <a:t>file://E:\</a:t>
            </a:r>
            <a:r>
              <a:rPr lang="de-CH" dirty="0" smtClean="0">
                <a:hlinkClick r:id="rId3" action="ppaction://hlinkfile"/>
              </a:rPr>
              <a:t>hsr\se2p_svn.elmermx.ch\server\trunk\public\uint2\video2.mp4</a:t>
            </a:r>
            <a:endParaRPr lang="de-CH" dirty="0" smtClean="0"/>
          </a:p>
          <a:p>
            <a:pPr lvl="1"/>
            <a:r>
              <a:rPr lang="de-CH" dirty="0">
                <a:hlinkClick r:id="rId4" action="ppaction://hlinkfile"/>
              </a:rPr>
              <a:t>file://E:\</a:t>
            </a:r>
            <a:r>
              <a:rPr lang="de-CH" dirty="0" smtClean="0">
                <a:hlinkClick r:id="rId4" action="ppaction://hlinkfile"/>
              </a:rPr>
              <a:t>hsr\se2p_svn.elmermx.ch\server\trunk\public\uint2\video3.mp4</a:t>
            </a:r>
            <a:endParaRPr lang="de-CH" dirty="0" smtClean="0"/>
          </a:p>
          <a:p>
            <a:r>
              <a:rPr lang="de-CH" dirty="0" smtClean="0"/>
              <a:t>Alle </a:t>
            </a:r>
            <a:r>
              <a:rPr lang="de-CH" dirty="0" smtClean="0"/>
              <a:t>Videos </a:t>
            </a:r>
            <a:r>
              <a:rPr lang="de-CH" dirty="0" smtClean="0">
                <a:hlinkClick r:id="rId5"/>
              </a:rPr>
              <a:t>http</a:t>
            </a:r>
            <a:r>
              <a:rPr lang="de-CH" dirty="0">
                <a:hlinkClick r:id="rId5"/>
              </a:rPr>
              <a:t>://</a:t>
            </a:r>
            <a:r>
              <a:rPr lang="de-CH" dirty="0" smtClean="0">
                <a:hlinkClick r:id="rId5"/>
              </a:rPr>
              <a:t>mrt.elmermx.ch/uint2/index.html</a:t>
            </a:r>
            <a:endParaRPr lang="de-CH" dirty="0" smtClean="0"/>
          </a:p>
        </p:txBody>
      </p:sp>
    </p:spTree>
    <p:extLst>
      <p:ext uri="{BB962C8B-B14F-4D97-AF65-F5344CB8AC3E}">
        <p14:creationId xmlns:p14="http://schemas.microsoft.com/office/powerpoint/2010/main" val="416148342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400" dirty="0" err="1" smtClean="0"/>
              <a:t>Redesign</a:t>
            </a:r>
            <a:r>
              <a:rPr lang="de-CH" sz="4400" dirty="0" smtClean="0"/>
              <a:t> Entscheide</a:t>
            </a:r>
            <a:endParaRPr lang="de-CH" dirty="0"/>
          </a:p>
        </p:txBody>
      </p:sp>
      <p:pic>
        <p:nvPicPr>
          <p:cNvPr id="5" name="Grafik 4"/>
          <p:cNvPicPr/>
          <p:nvPr/>
        </p:nvPicPr>
        <p:blipFill>
          <a:blip r:embed="rId2"/>
          <a:stretch>
            <a:fillRect/>
          </a:stretch>
        </p:blipFill>
        <p:spPr>
          <a:xfrm>
            <a:off x="333137" y="2348880"/>
            <a:ext cx="2051685" cy="3397885"/>
          </a:xfrm>
          <a:prstGeom prst="rect">
            <a:avLst/>
          </a:prstGeom>
        </p:spPr>
      </p:pic>
      <p:pic>
        <p:nvPicPr>
          <p:cNvPr id="6" name="Grafik 5"/>
          <p:cNvPicPr/>
          <p:nvPr/>
        </p:nvPicPr>
        <p:blipFill>
          <a:blip r:embed="rId3"/>
          <a:stretch>
            <a:fillRect/>
          </a:stretch>
        </p:blipFill>
        <p:spPr>
          <a:xfrm>
            <a:off x="2441322" y="2348879"/>
            <a:ext cx="2058670" cy="3397885"/>
          </a:xfrm>
          <a:prstGeom prst="rect">
            <a:avLst/>
          </a:prstGeom>
        </p:spPr>
      </p:pic>
      <p:sp>
        <p:nvSpPr>
          <p:cNvPr id="7" name="Pfeil nach rechts 6"/>
          <p:cNvSpPr/>
          <p:nvPr/>
        </p:nvSpPr>
        <p:spPr>
          <a:xfrm>
            <a:off x="1916770" y="5298008"/>
            <a:ext cx="936104" cy="1152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pic>
        <p:nvPicPr>
          <p:cNvPr id="8" name="Grafik 7"/>
          <p:cNvPicPr/>
          <p:nvPr/>
        </p:nvPicPr>
        <p:blipFill>
          <a:blip r:embed="rId4"/>
          <a:stretch>
            <a:fillRect/>
          </a:stretch>
        </p:blipFill>
        <p:spPr>
          <a:xfrm>
            <a:off x="4788024" y="2348880"/>
            <a:ext cx="2066290" cy="3397885"/>
          </a:xfrm>
          <a:prstGeom prst="rect">
            <a:avLst/>
          </a:prstGeom>
        </p:spPr>
      </p:pic>
      <p:pic>
        <p:nvPicPr>
          <p:cNvPr id="9" name="Grafik 8"/>
          <p:cNvPicPr/>
          <p:nvPr/>
        </p:nvPicPr>
        <p:blipFill>
          <a:blip r:embed="rId5"/>
          <a:stretch>
            <a:fillRect/>
          </a:stretch>
        </p:blipFill>
        <p:spPr>
          <a:xfrm>
            <a:off x="6898198" y="2348880"/>
            <a:ext cx="2066290" cy="3401695"/>
          </a:xfrm>
          <a:prstGeom prst="rect">
            <a:avLst/>
          </a:prstGeom>
        </p:spPr>
      </p:pic>
      <p:sp>
        <p:nvSpPr>
          <p:cNvPr id="10" name="Pfeil nach rechts 9"/>
          <p:cNvSpPr/>
          <p:nvPr/>
        </p:nvSpPr>
        <p:spPr>
          <a:xfrm>
            <a:off x="6516216" y="5373216"/>
            <a:ext cx="936104" cy="115212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15881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/>
              <a:t>Endgültiges GUI</a:t>
            </a:r>
            <a:endParaRPr lang="de-CH" dirty="0"/>
          </a:p>
        </p:txBody>
      </p:sp>
      <p:pic>
        <p:nvPicPr>
          <p:cNvPr id="1026" name="Picture 2" descr="E:\hsr\se2p_svn.elmermx.ch\server\trunk\public\uint2\video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04" t="5563" r="68085" b="11704"/>
          <a:stretch/>
        </p:blipFill>
        <p:spPr bwMode="auto">
          <a:xfrm>
            <a:off x="1187624" y="1235785"/>
            <a:ext cx="3132063" cy="5514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260634"/>
            <a:ext cx="3189634" cy="54900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20119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sz="2800" dirty="0" smtClean="0"/>
              <a:t>Unterstützung für SE2P</a:t>
            </a:r>
          </a:p>
          <a:p>
            <a:pPr lvl="1"/>
            <a:r>
              <a:rPr lang="de-CH" sz="2400" dirty="0" smtClean="0"/>
              <a:t>Anforderungen definieren</a:t>
            </a:r>
          </a:p>
          <a:p>
            <a:pPr lvl="1"/>
            <a:r>
              <a:rPr lang="de-CH" sz="2400" dirty="0" smtClean="0"/>
              <a:t>UCD sinnvoll</a:t>
            </a:r>
          </a:p>
          <a:p>
            <a:r>
              <a:rPr lang="de-CH" sz="2800" dirty="0" smtClean="0"/>
              <a:t>User Interfaces sind wichtig</a:t>
            </a:r>
          </a:p>
          <a:p>
            <a:r>
              <a:rPr lang="de-CH" sz="2800" dirty="0" smtClean="0"/>
              <a:t>Hinter UI kann sich sehr viel </a:t>
            </a:r>
            <a:r>
              <a:rPr lang="de-CH" sz="2800" dirty="0" smtClean="0"/>
              <a:t>verbergen</a:t>
            </a:r>
          </a:p>
          <a:p>
            <a:r>
              <a:rPr lang="de-CH" sz="2800" dirty="0" err="1" smtClean="0"/>
              <a:t>Morae</a:t>
            </a:r>
            <a:endParaRPr lang="de-CH" sz="2400" dirty="0" smtClean="0"/>
          </a:p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 smtClean="0"/>
              <a:t>Lessons Learned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382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92" y="1916832"/>
            <a:ext cx="3960440" cy="282511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000" dirty="0"/>
              <a:t>Foto von den Interviews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468294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574040"/>
            <a:ext cx="5760720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9025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Grafik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640" y="574040"/>
            <a:ext cx="5760720" cy="5709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841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61548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9131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98756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878183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6452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3925238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2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89527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119</Words>
  <Application>Microsoft Office PowerPoint</Application>
  <PresentationFormat>Bildschirmpräsentation (4:3)</PresentationFormat>
  <Paragraphs>51</Paragraphs>
  <Slides>21</Slides>
  <Notes>2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2" baseType="lpstr">
      <vt:lpstr>hsr_elmer</vt:lpstr>
      <vt:lpstr>Mobile Reporting Tool</vt:lpstr>
      <vt:lpstr>Foto von den Interviews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Problembeschreibung</vt:lpstr>
      <vt:lpstr>Behaviour Patterns</vt:lpstr>
      <vt:lpstr>Primary Persona &amp; Szenario</vt:lpstr>
      <vt:lpstr>Initiales GUI (Visual Framework)</vt:lpstr>
      <vt:lpstr>Video von den Tests</vt:lpstr>
      <vt:lpstr>Redesign Entscheide</vt:lpstr>
      <vt:lpstr>Endgültiges GUI</vt:lpstr>
      <vt:lpstr>Lessons Learned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360</cp:revision>
  <dcterms:created xsi:type="dcterms:W3CDTF">2011-04-12T13:11:17Z</dcterms:created>
  <dcterms:modified xsi:type="dcterms:W3CDTF">2011-05-19T08:19:22Z</dcterms:modified>
</cp:coreProperties>
</file>